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97" r:id="rId3"/>
    <p:sldId id="298" r:id="rId4"/>
    <p:sldId id="283" r:id="rId5"/>
    <p:sldId id="296" r:id="rId6"/>
    <p:sldId id="299" r:id="rId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7A8"/>
    <a:srgbClr val="F5F6F1"/>
    <a:srgbClr val="ACA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2704788506361E-2"/>
          <c:y val="5.3937943409645021E-2"/>
          <c:w val="0.87929622767742266"/>
          <c:h val="0.71783663265190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Заявлений по кредитам и займам всего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_-* #.##0_-;\-* #.##0_-;_-* "-"??_-;_-@_-</c:formatCode>
                <c:ptCount val="5"/>
                <c:pt idx="0">
                  <c:v>3222477</c:v>
                </c:pt>
                <c:pt idx="1">
                  <c:v>3946418</c:v>
                </c:pt>
                <c:pt idx="2">
                  <c:v>5685720</c:v>
                </c:pt>
                <c:pt idx="3">
                  <c:v>7254953</c:v>
                </c:pt>
                <c:pt idx="4">
                  <c:v>9005386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1-B84B-9773-E2CA3E30B40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Вынесено судебных приказов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_-* #.##0_-;\-* #.##0_-;_-* "-"??_-;_-@_-</c:formatCode>
                <c:ptCount val="5"/>
                <c:pt idx="0">
                  <c:v>2180796</c:v>
                </c:pt>
                <c:pt idx="1">
                  <c:v>3323832</c:v>
                </c:pt>
                <c:pt idx="2">
                  <c:v>5005909</c:v>
                </c:pt>
                <c:pt idx="3">
                  <c:v>6540873</c:v>
                </c:pt>
                <c:pt idx="4">
                  <c:v>8182420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D1-B84B-9773-E2CA3E30B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048600"/>
        <c:axId val="354077264"/>
      </c:barChart>
      <c:catAx>
        <c:axId val="39704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endParaRPr lang="ru-RU"/>
          </a:p>
        </c:txPr>
        <c:crossAx val="354077264"/>
        <c:crosses val="autoZero"/>
        <c:auto val="1"/>
        <c:lblAlgn val="ctr"/>
        <c:lblOffset val="100"/>
        <c:noMultiLvlLbl val="1"/>
      </c:catAx>
      <c:valAx>
        <c:axId val="35407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.##0_-;\-* #.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endParaRPr lang="ru-RU"/>
          </a:p>
        </c:txPr>
        <c:crossAx val="39704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Montserrat Light" panose="00000400000000000000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F5-D64F-A7C2-B38FE4D3A441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F5-D64F-A7C2-B38FE4D3A441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F5-D64F-A7C2-B38FE4D3A441}"/>
              </c:ext>
            </c:extLst>
          </c:dPt>
          <c:cat>
            <c:strRef>
              <c:f>Sheet1!$A$2:$A$4</c:f>
              <c:strCache>
                <c:ptCount val="3"/>
                <c:pt idx="0">
                  <c:v>Кредиты и займы</c:v>
                </c:pt>
                <c:pt idx="1">
                  <c:v>ЖКХ</c:v>
                </c:pt>
                <c:pt idx="2">
                  <c:v>Иное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7254953</c:v>
                </c:pt>
                <c:pt idx="1">
                  <c:v>7465529</c:v>
                </c:pt>
                <c:pt idx="2">
                  <c:v>4633206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F5-D64F-A7C2-B38FE4D3A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 Light" panose="00000400000000000000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FC-D944-A39E-B92E3DD0CEC8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FC-D944-A39E-B92E3DD0CEC8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FC-D944-A39E-B92E3DD0CEC8}"/>
              </c:ext>
            </c:extLst>
          </c:dPt>
          <c:cat>
            <c:strRef>
              <c:f>Sheet1!$A$2:$A$4</c:f>
              <c:strCache>
                <c:ptCount val="3"/>
                <c:pt idx="0">
                  <c:v>Кредиты и займы</c:v>
                </c:pt>
                <c:pt idx="1">
                  <c:v>ЖКХ</c:v>
                </c:pt>
                <c:pt idx="2">
                  <c:v>Иное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9005386</c:v>
                </c:pt>
                <c:pt idx="1">
                  <c:v>8776381</c:v>
                </c:pt>
                <c:pt idx="2">
                  <c:v>3578592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FC-D944-A39E-B92E3DD0C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 Light" panose="00000400000000000000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E89FE-F27D-446A-B85F-CF40C109E3DE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56AF4-CBA9-4730-9A53-95ADFAD339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075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</a:t>
            </a:r>
            <a:r>
              <a:rPr lang="en-US" baseline="0" dirty="0"/>
              <a:t> image behind</a:t>
            </a:r>
            <a:r>
              <a:rPr lang="en-US" dirty="0"/>
              <a:t> the Mock up.</a:t>
            </a:r>
          </a:p>
          <a:p>
            <a:r>
              <a:rPr lang="en-US" dirty="0"/>
              <a:t>Select the layer - &gt; Right</a:t>
            </a:r>
            <a:r>
              <a:rPr lang="en-US" baseline="0" dirty="0"/>
              <a:t> Click -&gt; Send to Back -&gt; Delete the image -&gt; Drag &amp; Drop your Own Picture -&gt; Send to Back (again)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8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</a:t>
            </a:r>
            <a:r>
              <a:rPr lang="en-US" baseline="0" dirty="0"/>
              <a:t> image behind</a:t>
            </a:r>
            <a:r>
              <a:rPr lang="en-US" dirty="0"/>
              <a:t> the Mock up.</a:t>
            </a:r>
          </a:p>
          <a:p>
            <a:r>
              <a:rPr lang="en-US" dirty="0"/>
              <a:t>Select the layer - &gt; Right</a:t>
            </a:r>
            <a:r>
              <a:rPr lang="en-US" baseline="0" dirty="0"/>
              <a:t> Click -&gt; Send to Back -&gt; Delete the image -&gt; Drag &amp; Drop your Own Picture -&gt; Send to Back (again)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1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21038" y="1987550"/>
            <a:ext cx="2146300" cy="360521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0754" y="1272210"/>
            <a:ext cx="2147611" cy="216010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960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46922" y="1974850"/>
            <a:ext cx="2174116" cy="29019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736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504937" y="1272486"/>
            <a:ext cx="2862263" cy="430668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67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53325" y="1987550"/>
            <a:ext cx="2862263" cy="286226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756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2001078"/>
            <a:ext cx="2862262" cy="3578087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56864" y="543339"/>
            <a:ext cx="2862262" cy="432103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482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426" y="1987825"/>
            <a:ext cx="2849287" cy="28619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07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150" y="1298575"/>
            <a:ext cx="2849563" cy="42799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56105" y="2703443"/>
            <a:ext cx="2159484" cy="3590995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046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557213"/>
            <a:ext cx="3578225" cy="57515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629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93633" y="1974850"/>
            <a:ext cx="2146371" cy="3590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6069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60450" y="2014538"/>
            <a:ext cx="2160588" cy="28225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72955" y="2014538"/>
            <a:ext cx="2160588" cy="28225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906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767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256588" y="1285875"/>
            <a:ext cx="3935412" cy="43195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685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1974850"/>
            <a:ext cx="2874962" cy="28892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815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62539" y="1987550"/>
            <a:ext cx="6493082" cy="3590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1399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24663" y="1285461"/>
            <a:ext cx="2862262" cy="429301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0990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91409" y="1987550"/>
            <a:ext cx="2172666" cy="359092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82608" y="4147930"/>
            <a:ext cx="2113031" cy="1430545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282607" y="1987550"/>
            <a:ext cx="2113031" cy="143054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088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043" y="1285460"/>
            <a:ext cx="2134014" cy="2173357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61791" y="1285459"/>
            <a:ext cx="2134014" cy="2173357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971721" y="1285459"/>
            <a:ext cx="2134014" cy="429370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575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46438" y="2716213"/>
            <a:ext cx="2120900" cy="2862262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62386" y="562734"/>
            <a:ext cx="2120900" cy="2862262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276190" y="4148138"/>
            <a:ext cx="2120900" cy="21605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7881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64075" y="2001838"/>
            <a:ext cx="2863850" cy="43195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6644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8976" y="1285737"/>
            <a:ext cx="3578154" cy="217328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88976" y="3598241"/>
            <a:ext cx="3578154" cy="21732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9757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87300" y="1298092"/>
            <a:ext cx="2173287" cy="2147887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26309" y="569223"/>
            <a:ext cx="2173287" cy="2147887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749908" y="3623849"/>
            <a:ext cx="2173287" cy="2147887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14205" y="3279292"/>
            <a:ext cx="2173287" cy="21478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782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4187" y="1271588"/>
            <a:ext cx="7168666" cy="43068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0382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40625" y="1285875"/>
            <a:ext cx="2146300" cy="284956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762677" y="2716213"/>
            <a:ext cx="2889250" cy="28892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0460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90788" y="3432313"/>
            <a:ext cx="2160587" cy="215934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373136" y="1272966"/>
            <a:ext cx="2160587" cy="359058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314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76413" y="2703029"/>
            <a:ext cx="2159000" cy="288925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50100" y="1291673"/>
            <a:ext cx="2159000" cy="2167144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98987" y="2716281"/>
            <a:ext cx="2159000" cy="216714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7858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269288" y="1272209"/>
            <a:ext cx="2862538" cy="4307302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768682" y="3432175"/>
            <a:ext cx="2869993" cy="290195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941969" y="1878318"/>
            <a:ext cx="2154032" cy="227596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9971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841" y="2742717"/>
            <a:ext cx="2146300" cy="2849562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956189" y="2046978"/>
            <a:ext cx="2146300" cy="2849562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838537" y="4148138"/>
            <a:ext cx="2173495" cy="14446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7655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8906" y="1285875"/>
            <a:ext cx="2862263" cy="42926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0045700" y="2359129"/>
            <a:ext cx="2146300" cy="214609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758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53325" y="1284840"/>
            <a:ext cx="2134014" cy="2134221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086747" y="1655589"/>
            <a:ext cx="2835275" cy="355282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687339" y="3432001"/>
            <a:ext cx="2134014" cy="213422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6402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97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345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225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285875"/>
            <a:ext cx="2478088" cy="42926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56588" y="1285875"/>
            <a:ext cx="3935412" cy="42926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2784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601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0445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938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127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5360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612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6372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5213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619118" y="1084065"/>
            <a:ext cx="3350635" cy="4489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07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50913" y="2746375"/>
            <a:ext cx="4378325" cy="24193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103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1272209"/>
            <a:ext cx="3578225" cy="430626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003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68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11963" y="1272140"/>
            <a:ext cx="2875376" cy="43195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438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150" y="2001078"/>
            <a:ext cx="2849563" cy="3591132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382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3531" y="2001078"/>
            <a:ext cx="2133600" cy="3591133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991600" y="1278835"/>
            <a:ext cx="2133600" cy="359113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14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87438" y="1285460"/>
            <a:ext cx="2835275" cy="3578639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21038" y="3445565"/>
            <a:ext cx="2159000" cy="286316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984974" y="1285875"/>
            <a:ext cx="2146093" cy="3578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80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C169-FE3F-4F8C-8964-C7893A5D3124}" type="datetimeFigureOut">
              <a:rPr lang="id-ID" smtClean="0"/>
              <a:t>28/05/21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526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50" r:id="rId38"/>
    <p:sldLayoutId id="2147483651" r:id="rId39"/>
    <p:sldLayoutId id="2147483652" r:id="rId40"/>
    <p:sldLayoutId id="2147483653" r:id="rId41"/>
    <p:sldLayoutId id="2147483654" r:id="rId42"/>
    <p:sldLayoutId id="2147483655" r:id="rId43"/>
    <p:sldLayoutId id="2147483656" r:id="rId44"/>
    <p:sldLayoutId id="2147483657" r:id="rId45"/>
    <p:sldLayoutId id="2147483658" r:id="rId46"/>
    <p:sldLayoutId id="2147483659" r:id="rId47"/>
    <p:sldLayoutId id="2147483699" r:id="rId48"/>
    <p:sldLayoutId id="2147483700" r:id="rId49"/>
    <p:sldLayoutId id="2147483701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A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B7701D-8BF8-A344-AD07-6E330155E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47FE5BB5-DD38-AD40-8B59-634B344694F9}"/>
              </a:ext>
            </a:extLst>
          </p:cNvPr>
          <p:cNvSpPr/>
          <p:nvPr/>
        </p:nvSpPr>
        <p:spPr>
          <a:xfrm>
            <a:off x="354289" y="1856619"/>
            <a:ext cx="114666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Пленарное заседание 1:</a:t>
            </a:r>
            <a:endParaRPr lang="id-ID" sz="60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1D21FA4C-CB57-8C48-BE1A-A7A74743621D}"/>
              </a:ext>
            </a:extLst>
          </p:cNvPr>
          <p:cNvSpPr/>
          <p:nvPr/>
        </p:nvSpPr>
        <p:spPr>
          <a:xfrm>
            <a:off x="460271" y="2943923"/>
            <a:ext cx="6248399" cy="1569660"/>
          </a:xfrm>
          <a:prstGeom prst="rect">
            <a:avLst/>
          </a:prstGeom>
          <a:solidFill>
            <a:srgbClr val="F297A8"/>
          </a:solidFill>
        </p:spPr>
        <p:txBody>
          <a:bodyPr wrap="square" anchor="ctr">
            <a:spAutoFit/>
          </a:bodyPr>
          <a:lstStyle/>
          <a:p>
            <a:r>
              <a:rPr lang="ru-RU" sz="3200" spc="260" dirty="0">
                <a:solidFill>
                  <a:schemeClr val="bg1"/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Практика применения «новейших» законов и процессуальные вопросы </a:t>
            </a:r>
            <a:r>
              <a:rPr lang="ru-RU" sz="3200" spc="260" dirty="0" err="1">
                <a:solidFill>
                  <a:schemeClr val="bg1"/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цифровизации</a:t>
            </a:r>
            <a:r>
              <a:rPr lang="ru-RU" sz="3200" spc="260" dirty="0">
                <a:solidFill>
                  <a:schemeClr val="bg1"/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 в судах </a:t>
            </a:r>
            <a:endParaRPr lang="id-ID" sz="3200" spc="260" dirty="0">
              <a:solidFill>
                <a:schemeClr val="bg1"/>
              </a:solidFill>
              <a:latin typeface="Bebas Neue Cyrillic" panose="02000506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289163"/>
              </p:ext>
            </p:extLst>
          </p:nvPr>
        </p:nvGraphicFramePr>
        <p:xfrm>
          <a:off x="4758271" y="782747"/>
          <a:ext cx="6570124" cy="514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9">
            <a:extLst>
              <a:ext uri="{FF2B5EF4-FFF2-40B4-BE49-F238E27FC236}">
                <a16:creationId xmlns:a16="http://schemas.microsoft.com/office/drawing/2014/main" id="{65CDB7FB-2E45-264B-97DD-F2FEAF612E50}"/>
              </a:ext>
            </a:extLst>
          </p:cNvPr>
          <p:cNvSpPr/>
          <p:nvPr/>
        </p:nvSpPr>
        <p:spPr>
          <a:xfrm>
            <a:off x="330512" y="6304619"/>
            <a:ext cx="11532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Петербургский Форум Взыскателей</a:t>
            </a:r>
          </a:p>
          <a:p>
            <a:r>
              <a:rPr lang="ru-RU" sz="1000" dirty="0">
                <a:latin typeface="+mj-lt"/>
              </a:rPr>
              <a:t>Судебное взыскание: практика и автоматизация</a:t>
            </a:r>
            <a:endParaRPr lang="id-ID" sz="1000" dirty="0">
              <a:latin typeface="+mj-lt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197705A-9978-E846-A78F-CB080680FBC0}"/>
              </a:ext>
            </a:extLst>
          </p:cNvPr>
          <p:cNvSpPr txBox="1">
            <a:spLocks/>
          </p:cNvSpPr>
          <p:nvPr/>
        </p:nvSpPr>
        <p:spPr>
          <a:xfrm>
            <a:off x="416061" y="3245747"/>
            <a:ext cx="3790471" cy="19126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После введения 230-ФЗ объем поданных заявлений в суды и судебные участки стремительно растет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B263C7D-DFD9-9D41-9A7F-F3002A719D9F}"/>
              </a:ext>
            </a:extLst>
          </p:cNvPr>
          <p:cNvSpPr/>
          <p:nvPr/>
        </p:nvSpPr>
        <p:spPr>
          <a:xfrm>
            <a:off x="416061" y="1108509"/>
            <a:ext cx="3816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Динамика исков</a:t>
            </a:r>
            <a:endParaRPr lang="id-ID" sz="48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01EDF74-C129-2941-9127-0C4BCA5FC7F6}"/>
              </a:ext>
            </a:extLst>
          </p:cNvPr>
          <p:cNvGrpSpPr/>
          <p:nvPr/>
        </p:nvGrpSpPr>
        <p:grpSpPr>
          <a:xfrm>
            <a:off x="483076" y="146749"/>
            <a:ext cx="11225848" cy="288829"/>
            <a:chOff x="483076" y="146749"/>
            <a:chExt cx="11225848" cy="288829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3F6A4684-4EC8-BC49-A6E7-92E85BD9CF35}"/>
                </a:ext>
              </a:extLst>
            </p:cNvPr>
            <p:cNvGrpSpPr/>
            <p:nvPr/>
          </p:nvGrpSpPr>
          <p:grpSpPr>
            <a:xfrm>
              <a:off x="483076" y="156768"/>
              <a:ext cx="11112576" cy="248610"/>
              <a:chOff x="-8006305" y="6364453"/>
              <a:chExt cx="11112576" cy="248610"/>
            </a:xfrm>
          </p:grpSpPr>
          <p:cxnSp>
            <p:nvCxnSpPr>
              <p:cNvPr id="19" name="Straight Connector 7">
                <a:extLst>
                  <a:ext uri="{FF2B5EF4-FFF2-40B4-BE49-F238E27FC236}">
                    <a16:creationId xmlns:a16="http://schemas.microsoft.com/office/drawing/2014/main" id="{395BEF9A-DF86-D444-96B4-80189D42870A}"/>
                  </a:ext>
                </a:extLst>
              </p:cNvPr>
              <p:cNvCxnSpPr/>
              <p:nvPr/>
            </p:nvCxnSpPr>
            <p:spPr>
              <a:xfrm>
                <a:off x="1411942" y="6364454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9">
                <a:extLst>
                  <a:ext uri="{FF2B5EF4-FFF2-40B4-BE49-F238E27FC236}">
                    <a16:creationId xmlns:a16="http://schemas.microsoft.com/office/drawing/2014/main" id="{F75287C8-D40B-5C4B-AAA9-87091C4D32EB}"/>
                  </a:ext>
                </a:extLst>
              </p:cNvPr>
              <p:cNvCxnSpPr/>
              <p:nvPr/>
            </p:nvCxnSpPr>
            <p:spPr>
              <a:xfrm>
                <a:off x="2223248" y="6364453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0DC7BC53-B7E6-614F-96FD-327ECEF3C40C}"/>
                  </a:ext>
                </a:extLst>
              </p:cNvPr>
              <p:cNvSpPr/>
              <p:nvPr/>
            </p:nvSpPr>
            <p:spPr>
              <a:xfrm>
                <a:off x="2296366" y="6364453"/>
                <a:ext cx="80990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 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id="{58DE96F5-3B1C-0A43-A27B-54B1857C3B6B}"/>
                  </a:ext>
                </a:extLst>
              </p:cNvPr>
              <p:cNvSpPr/>
              <p:nvPr/>
            </p:nvSpPr>
            <p:spPr>
              <a:xfrm>
                <a:off x="-8006305" y="6366842"/>
                <a:ext cx="180759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Максим Богомолов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Рисунок 17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BFDBA0F8-5096-FB48-B841-72CC4FE53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20" y="146749"/>
              <a:ext cx="1479004" cy="288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04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24102" y="1655975"/>
            <a:ext cx="5178968" cy="3546049"/>
            <a:chOff x="5652912" y="1301374"/>
            <a:chExt cx="1408138" cy="1091824"/>
          </a:xfrm>
        </p:grpSpPr>
        <p:graphicFrame>
          <p:nvGraphicFramePr>
            <p:cNvPr id="14" name="Char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3343621"/>
                </p:ext>
              </p:extLst>
            </p:nvPr>
          </p:nvGraphicFramePr>
          <p:xfrm>
            <a:off x="5652912" y="1301374"/>
            <a:ext cx="1408138" cy="10918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Title 13"/>
            <p:cNvSpPr txBox="1">
              <a:spLocks/>
            </p:cNvSpPr>
            <p:nvPr/>
          </p:nvSpPr>
          <p:spPr>
            <a:xfrm>
              <a:off x="5963758" y="1545294"/>
              <a:ext cx="762000" cy="475856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id-ID" sz="6000" dirty="0">
                  <a:solidFill>
                    <a:srgbClr val="26262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2019</a:t>
              </a:r>
              <a:endParaRPr lang="en-US" sz="6000" dirty="0">
                <a:solidFill>
                  <a:srgbClr val="26262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07596" y="1661062"/>
            <a:ext cx="5178968" cy="3546049"/>
            <a:chOff x="5652912" y="1301374"/>
            <a:chExt cx="1408138" cy="1091824"/>
          </a:xfrm>
        </p:grpSpPr>
        <p:graphicFrame>
          <p:nvGraphicFramePr>
            <p:cNvPr id="19" name="Char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872495"/>
                </p:ext>
              </p:extLst>
            </p:nvPr>
          </p:nvGraphicFramePr>
          <p:xfrm>
            <a:off x="5652912" y="1301374"/>
            <a:ext cx="1408138" cy="10918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itle 13"/>
            <p:cNvSpPr txBox="1">
              <a:spLocks/>
            </p:cNvSpPr>
            <p:nvPr/>
          </p:nvSpPr>
          <p:spPr>
            <a:xfrm>
              <a:off x="5986498" y="1543728"/>
              <a:ext cx="762000" cy="475856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id-ID" sz="6000" dirty="0">
                  <a:solidFill>
                    <a:srgbClr val="26262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202</a:t>
              </a:r>
              <a:r>
                <a:rPr lang="ru-RU" sz="6000" dirty="0">
                  <a:solidFill>
                    <a:srgbClr val="26262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</a:t>
              </a:r>
              <a:endParaRPr lang="en-US" sz="6000" dirty="0">
                <a:solidFill>
                  <a:srgbClr val="26262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280926" y="2170099"/>
            <a:ext cx="6320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45557" y="1970044"/>
            <a:ext cx="75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62626"/>
                </a:solidFill>
                <a:latin typeface="Montserrat Light" panose="000004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37</a:t>
            </a:r>
            <a:r>
              <a:rPr lang="id-ID" sz="2000" b="1" dirty="0">
                <a:solidFill>
                  <a:srgbClr val="262626"/>
                </a:solidFill>
                <a:latin typeface="Montserrat Light" panose="000004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endParaRPr lang="en-US" sz="2000" b="1" dirty="0">
              <a:solidFill>
                <a:srgbClr val="262626"/>
              </a:solidFill>
              <a:latin typeface="Montserrat Light" panose="000004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853674" y="2370154"/>
            <a:ext cx="6320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33972" y="2170099"/>
            <a:ext cx="75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62626"/>
                </a:solidFill>
                <a:latin typeface="Montserrat Light" panose="000004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24</a:t>
            </a:r>
            <a:r>
              <a:rPr lang="id-ID" sz="2000" b="1" dirty="0">
                <a:solidFill>
                  <a:srgbClr val="262626"/>
                </a:solidFill>
                <a:latin typeface="Montserrat Light" panose="000004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endParaRPr lang="en-US" sz="2000" b="1" dirty="0">
              <a:solidFill>
                <a:srgbClr val="262626"/>
              </a:solidFill>
              <a:latin typeface="Montserrat Light" panose="000004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1788619" y="3915650"/>
            <a:ext cx="6320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54276" y="3715595"/>
            <a:ext cx="75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62626"/>
                </a:solidFill>
                <a:latin typeface="Montserrat Light" panose="000004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39</a:t>
            </a:r>
            <a:r>
              <a:rPr lang="id-ID" sz="2000" b="1" dirty="0">
                <a:solidFill>
                  <a:srgbClr val="262626"/>
                </a:solidFill>
                <a:latin typeface="Montserrat Light" panose="000004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endParaRPr lang="en-US" sz="2000" b="1" dirty="0">
              <a:solidFill>
                <a:srgbClr val="262626"/>
              </a:solidFill>
              <a:latin typeface="Montserrat Light" panose="000004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9445813" y="2170099"/>
            <a:ext cx="6320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210444" y="1970044"/>
            <a:ext cx="75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rgbClr val="262626"/>
                </a:solidFill>
                <a:latin typeface="Montserrat Light" panose="000004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42%</a:t>
            </a:r>
            <a:endParaRPr lang="en-US" sz="2000" b="1" dirty="0">
              <a:solidFill>
                <a:srgbClr val="262626"/>
              </a:solidFill>
              <a:latin typeface="Montserrat Light" panose="000004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7854217" y="1754067"/>
            <a:ext cx="6320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93527" y="939513"/>
            <a:ext cx="75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rgbClr val="262626"/>
                </a:solidFill>
                <a:latin typeface="Montserrat Light" panose="000004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17%</a:t>
            </a:r>
            <a:endParaRPr lang="en-US" sz="2000" b="1" dirty="0">
              <a:solidFill>
                <a:srgbClr val="262626"/>
              </a:solidFill>
              <a:latin typeface="Montserrat Light" panose="000004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7062904" y="4019925"/>
            <a:ext cx="6320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8561" y="3819870"/>
            <a:ext cx="75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rgbClr val="262626"/>
                </a:solidFill>
                <a:latin typeface="Montserrat Light" panose="000004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en-US" sz="2000" b="1" dirty="0">
              <a:solidFill>
                <a:srgbClr val="262626"/>
              </a:solidFill>
              <a:latin typeface="Montserrat Light" panose="000004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B21E8A06-18E7-9949-98DC-F5EFE333E387}"/>
              </a:ext>
            </a:extLst>
          </p:cNvPr>
          <p:cNvSpPr/>
          <p:nvPr/>
        </p:nvSpPr>
        <p:spPr>
          <a:xfrm>
            <a:off x="330512" y="6304619"/>
            <a:ext cx="11532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Петербургский Форум Взыскателей</a:t>
            </a:r>
          </a:p>
          <a:p>
            <a:r>
              <a:rPr lang="ru-RU" sz="1000" dirty="0">
                <a:latin typeface="+mj-lt"/>
              </a:rPr>
              <a:t>Судебное взыскание: практика и автоматизация</a:t>
            </a:r>
            <a:endParaRPr lang="id-ID" sz="1000" dirty="0">
              <a:latin typeface="+mj-lt"/>
            </a:endParaRP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A388700F-276C-8544-8020-ED981870C773}"/>
              </a:ext>
            </a:extLst>
          </p:cNvPr>
          <p:cNvSpPr/>
          <p:nvPr/>
        </p:nvSpPr>
        <p:spPr>
          <a:xfrm>
            <a:off x="3045440" y="291164"/>
            <a:ext cx="5880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сравнение</a:t>
            </a:r>
            <a:endParaRPr lang="id-ID" sz="48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08E55DF-6D50-FE42-9FE5-31F6AB0E0D90}"/>
              </a:ext>
            </a:extLst>
          </p:cNvPr>
          <p:cNvGrpSpPr/>
          <p:nvPr/>
        </p:nvGrpSpPr>
        <p:grpSpPr>
          <a:xfrm>
            <a:off x="483076" y="146749"/>
            <a:ext cx="11225848" cy="288829"/>
            <a:chOff x="483076" y="146749"/>
            <a:chExt cx="11225848" cy="288829"/>
          </a:xfrm>
        </p:grpSpPr>
        <p:grpSp>
          <p:nvGrpSpPr>
            <p:cNvPr id="37" name="Group 5">
              <a:extLst>
                <a:ext uri="{FF2B5EF4-FFF2-40B4-BE49-F238E27FC236}">
                  <a16:creationId xmlns:a16="http://schemas.microsoft.com/office/drawing/2014/main" id="{242904C2-BC06-EE48-9C55-8583490298DC}"/>
                </a:ext>
              </a:extLst>
            </p:cNvPr>
            <p:cNvGrpSpPr/>
            <p:nvPr/>
          </p:nvGrpSpPr>
          <p:grpSpPr>
            <a:xfrm>
              <a:off x="483076" y="156768"/>
              <a:ext cx="11112576" cy="248610"/>
              <a:chOff x="-8006305" y="6364453"/>
              <a:chExt cx="11112576" cy="248610"/>
            </a:xfrm>
          </p:grpSpPr>
          <p:cxnSp>
            <p:nvCxnSpPr>
              <p:cNvPr id="38" name="Straight Connector 7">
                <a:extLst>
                  <a:ext uri="{FF2B5EF4-FFF2-40B4-BE49-F238E27FC236}">
                    <a16:creationId xmlns:a16="http://schemas.microsoft.com/office/drawing/2014/main" id="{A794D3A5-278D-0341-90CE-BEF27768E457}"/>
                  </a:ext>
                </a:extLst>
              </p:cNvPr>
              <p:cNvCxnSpPr/>
              <p:nvPr/>
            </p:nvCxnSpPr>
            <p:spPr>
              <a:xfrm>
                <a:off x="1411942" y="6364454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9">
                <a:extLst>
                  <a:ext uri="{FF2B5EF4-FFF2-40B4-BE49-F238E27FC236}">
                    <a16:creationId xmlns:a16="http://schemas.microsoft.com/office/drawing/2014/main" id="{89CD817D-9A3B-8F4D-9DAE-AF79728A2B0C}"/>
                  </a:ext>
                </a:extLst>
              </p:cNvPr>
              <p:cNvCxnSpPr/>
              <p:nvPr/>
            </p:nvCxnSpPr>
            <p:spPr>
              <a:xfrm>
                <a:off x="2223248" y="6364453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10">
                <a:extLst>
                  <a:ext uri="{FF2B5EF4-FFF2-40B4-BE49-F238E27FC236}">
                    <a16:creationId xmlns:a16="http://schemas.microsoft.com/office/drawing/2014/main" id="{F527C20A-39DD-0A40-935B-C7EFEAC26307}"/>
                  </a:ext>
                </a:extLst>
              </p:cNvPr>
              <p:cNvSpPr/>
              <p:nvPr/>
            </p:nvSpPr>
            <p:spPr>
              <a:xfrm>
                <a:off x="2296366" y="6364453"/>
                <a:ext cx="80990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 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11">
                <a:extLst>
                  <a:ext uri="{FF2B5EF4-FFF2-40B4-BE49-F238E27FC236}">
                    <a16:creationId xmlns:a16="http://schemas.microsoft.com/office/drawing/2014/main" id="{53F280E7-243D-664A-B904-1CD0BB838E14}"/>
                  </a:ext>
                </a:extLst>
              </p:cNvPr>
              <p:cNvSpPr/>
              <p:nvPr/>
            </p:nvSpPr>
            <p:spPr>
              <a:xfrm>
                <a:off x="-8006305" y="6366842"/>
                <a:ext cx="180759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Максим Богомолов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" name="Рисунок 2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B6D0B468-BEA4-FD45-B33C-55D966A6C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20" y="146749"/>
              <a:ext cx="1479004" cy="288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0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A3DC23B-4D0A-9749-A05B-35A16027E9CA}"/>
              </a:ext>
            </a:extLst>
          </p:cNvPr>
          <p:cNvSpPr txBox="1">
            <a:spLocks/>
          </p:cNvSpPr>
          <p:nvPr/>
        </p:nvSpPr>
        <p:spPr>
          <a:xfrm>
            <a:off x="5899741" y="3322189"/>
            <a:ext cx="5443358" cy="12951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Требования регуляторов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60257" y="2099488"/>
            <a:ext cx="61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60257" y="3611358"/>
            <a:ext cx="61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95FA04-759C-8549-B318-6918B2B740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3793"/>
          <a:stretch/>
        </p:blipFill>
        <p:spPr>
          <a:xfrm>
            <a:off x="1783174" y="3047007"/>
            <a:ext cx="1955993" cy="1188000"/>
          </a:xfrm>
        </p:spPr>
      </p:pic>
      <p:pic>
        <p:nvPicPr>
          <p:cNvPr id="7" name="Рисунок 6" descr="Изображение выглядит как текст, ноутбук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2B55E2F-08E3-0C4C-A417-D632857054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r="3790"/>
          <a:stretch>
            <a:fillRect/>
          </a:stretch>
        </p:blipFill>
        <p:spPr>
          <a:xfrm>
            <a:off x="1783175" y="4634542"/>
            <a:ext cx="1955993" cy="1188000"/>
          </a:xfrm>
        </p:spPr>
      </p:pic>
      <p:sp>
        <p:nvSpPr>
          <p:cNvPr id="30" name="Rectangle 19">
            <a:extLst>
              <a:ext uri="{FF2B5EF4-FFF2-40B4-BE49-F238E27FC236}">
                <a16:creationId xmlns:a16="http://schemas.microsoft.com/office/drawing/2014/main" id="{9EA37388-D577-034A-841F-BDF17492323A}"/>
              </a:ext>
            </a:extLst>
          </p:cNvPr>
          <p:cNvSpPr/>
          <p:nvPr/>
        </p:nvSpPr>
        <p:spPr>
          <a:xfrm>
            <a:off x="330512" y="6304619"/>
            <a:ext cx="11532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Петербургский Форум Взыскателей</a:t>
            </a:r>
          </a:p>
          <a:p>
            <a:r>
              <a:rPr lang="ru-RU" sz="1000" dirty="0">
                <a:latin typeface="+mj-lt"/>
              </a:rPr>
              <a:t>Судебное взыскание: практика и автоматизация</a:t>
            </a:r>
            <a:endParaRPr lang="id-ID" sz="1000" dirty="0">
              <a:latin typeface="+mj-lt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3752BBA2-D731-8B47-B4A6-4D2330FD216B}"/>
              </a:ext>
            </a:extLst>
          </p:cNvPr>
          <p:cNvSpPr/>
          <p:nvPr/>
        </p:nvSpPr>
        <p:spPr>
          <a:xfrm>
            <a:off x="1699260" y="394426"/>
            <a:ext cx="8793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Тренды и факторы </a:t>
            </a:r>
            <a:endParaRPr lang="id-ID" sz="48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D97A7F-ABA8-9841-8FA3-FD3EED9C8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" b="4448"/>
          <a:stretch/>
        </p:blipFill>
        <p:spPr>
          <a:xfrm>
            <a:off x="1783174" y="1459472"/>
            <a:ext cx="1955993" cy="1188000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F5D72EA-1494-984F-A1EC-85DCFD29D72F}"/>
              </a:ext>
            </a:extLst>
          </p:cNvPr>
          <p:cNvSpPr txBox="1">
            <a:spLocks/>
          </p:cNvSpPr>
          <p:nvPr/>
        </p:nvSpPr>
        <p:spPr>
          <a:xfrm>
            <a:off x="5899741" y="1701430"/>
            <a:ext cx="5443358" cy="400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Новые законы, влияющие на финансовый рынок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4F7440F-F734-C840-9800-FB672221654D}"/>
              </a:ext>
            </a:extLst>
          </p:cNvPr>
          <p:cNvSpPr txBox="1">
            <a:spLocks/>
          </p:cNvSpPr>
          <p:nvPr/>
        </p:nvSpPr>
        <p:spPr>
          <a:xfrm>
            <a:off x="5899741" y="5028487"/>
            <a:ext cx="5443358" cy="400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Всеобщая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цифровизация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Straight Arrow Connector 23">
            <a:extLst>
              <a:ext uri="{FF2B5EF4-FFF2-40B4-BE49-F238E27FC236}">
                <a16:creationId xmlns:a16="http://schemas.microsoft.com/office/drawing/2014/main" id="{E22460DF-2E62-0948-A94F-465D6DD7FF88}"/>
              </a:ext>
            </a:extLst>
          </p:cNvPr>
          <p:cNvCxnSpPr/>
          <p:nvPr/>
        </p:nvCxnSpPr>
        <p:spPr>
          <a:xfrm>
            <a:off x="4760257" y="5301612"/>
            <a:ext cx="61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2943AB-C5DA-6141-8CAF-E5DAEA8B143E}"/>
              </a:ext>
            </a:extLst>
          </p:cNvPr>
          <p:cNvGrpSpPr/>
          <p:nvPr/>
        </p:nvGrpSpPr>
        <p:grpSpPr>
          <a:xfrm>
            <a:off x="483076" y="146749"/>
            <a:ext cx="11225848" cy="288829"/>
            <a:chOff x="483076" y="146749"/>
            <a:chExt cx="11225848" cy="288829"/>
          </a:xfrm>
        </p:grpSpPr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0C869655-C9E8-E049-A69B-19FD7E07060A}"/>
                </a:ext>
              </a:extLst>
            </p:cNvPr>
            <p:cNvGrpSpPr/>
            <p:nvPr/>
          </p:nvGrpSpPr>
          <p:grpSpPr>
            <a:xfrm>
              <a:off x="483076" y="156768"/>
              <a:ext cx="11112576" cy="248610"/>
              <a:chOff x="-8006305" y="6364453"/>
              <a:chExt cx="11112576" cy="248610"/>
            </a:xfrm>
          </p:grpSpPr>
          <p:cxnSp>
            <p:nvCxnSpPr>
              <p:cNvPr id="34" name="Straight Connector 7">
                <a:extLst>
                  <a:ext uri="{FF2B5EF4-FFF2-40B4-BE49-F238E27FC236}">
                    <a16:creationId xmlns:a16="http://schemas.microsoft.com/office/drawing/2014/main" id="{333724E1-EB04-D44F-BC88-4505F8487A69}"/>
                  </a:ext>
                </a:extLst>
              </p:cNvPr>
              <p:cNvCxnSpPr/>
              <p:nvPr/>
            </p:nvCxnSpPr>
            <p:spPr>
              <a:xfrm>
                <a:off x="1411942" y="6364454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9">
                <a:extLst>
                  <a:ext uri="{FF2B5EF4-FFF2-40B4-BE49-F238E27FC236}">
                    <a16:creationId xmlns:a16="http://schemas.microsoft.com/office/drawing/2014/main" id="{816DE105-F6FC-3C49-AD45-B8A0864D1C40}"/>
                  </a:ext>
                </a:extLst>
              </p:cNvPr>
              <p:cNvCxnSpPr/>
              <p:nvPr/>
            </p:nvCxnSpPr>
            <p:spPr>
              <a:xfrm>
                <a:off x="2223248" y="6364453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56D0A89F-A0F0-2442-BA35-0CE93ECA1BF5}"/>
                  </a:ext>
                </a:extLst>
              </p:cNvPr>
              <p:cNvSpPr/>
              <p:nvPr/>
            </p:nvSpPr>
            <p:spPr>
              <a:xfrm>
                <a:off x="2296366" y="6364453"/>
                <a:ext cx="80990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 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11">
                <a:extLst>
                  <a:ext uri="{FF2B5EF4-FFF2-40B4-BE49-F238E27FC236}">
                    <a16:creationId xmlns:a16="http://schemas.microsoft.com/office/drawing/2014/main" id="{91D1A297-0371-E14D-B18D-5E3F73DB1534}"/>
                  </a:ext>
                </a:extLst>
              </p:cNvPr>
              <p:cNvSpPr/>
              <p:nvPr/>
            </p:nvSpPr>
            <p:spPr>
              <a:xfrm>
                <a:off x="-8006305" y="6366842"/>
                <a:ext cx="180759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Максим Богомолов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3" name="Рисунок 32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C0E2BC7-3E1F-8A4B-88CB-AC8DAF4F8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20" y="146749"/>
              <a:ext cx="1479004" cy="288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2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771339" y="5149332"/>
            <a:ext cx="193354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Замена стороны</a:t>
            </a:r>
            <a:endParaRPr 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7069" y="3294997"/>
            <a:ext cx="132440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ЗАЯВЛЕНИЯ</a:t>
            </a:r>
            <a:endParaRPr 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09330" y="3237311"/>
            <a:ext cx="161935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Обжалование</a:t>
            </a:r>
            <a:endParaRPr 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30076" y="5147463"/>
            <a:ext cx="222528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Описки и опечатки</a:t>
            </a:r>
            <a:endParaRPr 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Shape 2618"/>
          <p:cNvSpPr/>
          <p:nvPr/>
        </p:nvSpPr>
        <p:spPr>
          <a:xfrm>
            <a:off x="3471606" y="4391903"/>
            <a:ext cx="593237" cy="593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858453" y="3598208"/>
            <a:ext cx="2165423" cy="64931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Ошибки в требованиях, доказательствах и оформлении</a:t>
            </a:r>
            <a:endParaRPr lang="en-US" sz="10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8536291" y="3549195"/>
            <a:ext cx="2165423" cy="64931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Неоднозначность судебной практики по некоторым вопросам</a:t>
            </a:r>
            <a:endParaRPr lang="en-US" sz="10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734083" y="5488506"/>
            <a:ext cx="2165423" cy="64931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Большое количество технических ошибок в судебных актах</a:t>
            </a:r>
            <a:endParaRPr lang="en-US" sz="10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6643907" y="5490375"/>
            <a:ext cx="2165423" cy="64931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Неготовность судебной системы к гражданскому обороту прав требования</a:t>
            </a:r>
            <a:endParaRPr lang="en-US" sz="1000" dirty="0">
              <a:solidFill>
                <a:schemeClr val="tx1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ACC27D46-4A6E-E944-A35D-CC366525C0F0}"/>
              </a:ext>
            </a:extLst>
          </p:cNvPr>
          <p:cNvSpPr/>
          <p:nvPr/>
        </p:nvSpPr>
        <p:spPr>
          <a:xfrm>
            <a:off x="330512" y="6304619"/>
            <a:ext cx="11532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Петербургский Форум Взыскателей</a:t>
            </a:r>
          </a:p>
          <a:p>
            <a:r>
              <a:rPr lang="ru-RU" sz="1000" dirty="0">
                <a:latin typeface="+mj-lt"/>
              </a:rPr>
              <a:t>Судебное взыскание: практика и автоматизация</a:t>
            </a:r>
            <a:endParaRPr lang="id-ID" sz="1000" dirty="0">
              <a:latin typeface="+mj-lt"/>
            </a:endParaRPr>
          </a:p>
        </p:txBody>
      </p:sp>
      <p:sp>
        <p:nvSpPr>
          <p:cNvPr id="53" name="Rectangle 19">
            <a:extLst>
              <a:ext uri="{FF2B5EF4-FFF2-40B4-BE49-F238E27FC236}">
                <a16:creationId xmlns:a16="http://schemas.microsoft.com/office/drawing/2014/main" id="{D30FAE50-C329-4942-A242-BD7DE37BF749}"/>
              </a:ext>
            </a:extLst>
          </p:cNvPr>
          <p:cNvSpPr/>
          <p:nvPr/>
        </p:nvSpPr>
        <p:spPr>
          <a:xfrm>
            <a:off x="1699260" y="612120"/>
            <a:ext cx="8793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cs typeface="Times New Roman" panose="02020603050405020304" pitchFamily="18" charset="0"/>
              </a:rPr>
              <a:t>Узкие места судебной работы финансового рынка</a:t>
            </a:r>
            <a:endParaRPr lang="id-ID" sz="4800" dirty="0">
              <a:solidFill>
                <a:schemeClr val="tx1">
                  <a:lumMod val="75000"/>
                  <a:lumOff val="25000"/>
                </a:schemeClr>
              </a:solidFill>
              <a:latin typeface="Bebas Neue Cyrillic" panose="02000506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Shape 4760">
            <a:extLst>
              <a:ext uri="{FF2B5EF4-FFF2-40B4-BE49-F238E27FC236}">
                <a16:creationId xmlns:a16="http://schemas.microsoft.com/office/drawing/2014/main" id="{93813950-DD46-244C-8EBD-C9A73BB05933}"/>
              </a:ext>
            </a:extLst>
          </p:cNvPr>
          <p:cNvSpPr/>
          <p:nvPr/>
        </p:nvSpPr>
        <p:spPr>
          <a:xfrm>
            <a:off x="1644164" y="2463685"/>
            <a:ext cx="594000" cy="59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665" y="96157"/>
                </a:moveTo>
                <a:lnTo>
                  <a:pt x="115665" y="96157"/>
                </a:lnTo>
                <a:cubicBezTo>
                  <a:pt x="62660" y="118423"/>
                  <a:pt x="62660" y="118423"/>
                  <a:pt x="62660" y="118423"/>
                </a:cubicBezTo>
                <a:cubicBezTo>
                  <a:pt x="61280" y="119802"/>
                  <a:pt x="61280" y="119802"/>
                  <a:pt x="59901" y="119802"/>
                </a:cubicBezTo>
                <a:cubicBezTo>
                  <a:pt x="58522" y="119802"/>
                  <a:pt x="58522" y="119802"/>
                  <a:pt x="57142" y="118423"/>
                </a:cubicBezTo>
                <a:cubicBezTo>
                  <a:pt x="4137" y="96157"/>
                  <a:pt x="4137" y="96157"/>
                  <a:pt x="4137" y="96157"/>
                </a:cubicBezTo>
                <a:cubicBezTo>
                  <a:pt x="1379" y="96157"/>
                  <a:pt x="0" y="93399"/>
                  <a:pt x="0" y="92019"/>
                </a:cubicBezTo>
                <a:cubicBezTo>
                  <a:pt x="0" y="5714"/>
                  <a:pt x="0" y="5714"/>
                  <a:pt x="0" y="5714"/>
                </a:cubicBezTo>
                <a:cubicBezTo>
                  <a:pt x="0" y="2955"/>
                  <a:pt x="2758" y="0"/>
                  <a:pt x="5517" y="0"/>
                </a:cubicBezTo>
                <a:cubicBezTo>
                  <a:pt x="6896" y="0"/>
                  <a:pt x="6896" y="0"/>
                  <a:pt x="8275" y="1576"/>
                </a:cubicBezTo>
                <a:cubicBezTo>
                  <a:pt x="59901" y="22463"/>
                  <a:pt x="59901" y="22463"/>
                  <a:pt x="59901" y="22463"/>
                </a:cubicBezTo>
                <a:cubicBezTo>
                  <a:pt x="111330" y="1576"/>
                  <a:pt x="111330" y="1576"/>
                  <a:pt x="111330" y="1576"/>
                </a:cubicBezTo>
                <a:cubicBezTo>
                  <a:pt x="112709" y="0"/>
                  <a:pt x="112709" y="0"/>
                  <a:pt x="114088" y="0"/>
                </a:cubicBezTo>
                <a:cubicBezTo>
                  <a:pt x="117044" y="0"/>
                  <a:pt x="119802" y="2955"/>
                  <a:pt x="119802" y="5714"/>
                </a:cubicBezTo>
                <a:cubicBezTo>
                  <a:pt x="119802" y="92019"/>
                  <a:pt x="119802" y="92019"/>
                  <a:pt x="119802" y="92019"/>
                </a:cubicBezTo>
                <a:cubicBezTo>
                  <a:pt x="119802" y="93399"/>
                  <a:pt x="118423" y="96157"/>
                  <a:pt x="115665" y="96157"/>
                </a:cubicBezTo>
                <a:close/>
                <a:moveTo>
                  <a:pt x="54384" y="32118"/>
                </a:moveTo>
                <a:lnTo>
                  <a:pt x="54384" y="32118"/>
                </a:lnTo>
                <a:cubicBezTo>
                  <a:pt x="11034" y="13990"/>
                  <a:pt x="11034" y="13990"/>
                  <a:pt x="11034" y="13990"/>
                </a:cubicBezTo>
                <a:cubicBezTo>
                  <a:pt x="11034" y="87881"/>
                  <a:pt x="11034" y="87881"/>
                  <a:pt x="11034" y="87881"/>
                </a:cubicBezTo>
                <a:cubicBezTo>
                  <a:pt x="54384" y="106009"/>
                  <a:pt x="54384" y="106009"/>
                  <a:pt x="54384" y="106009"/>
                </a:cubicBezTo>
                <a:lnTo>
                  <a:pt x="54384" y="32118"/>
                </a:lnTo>
                <a:close/>
                <a:moveTo>
                  <a:pt x="108571" y="13990"/>
                </a:moveTo>
                <a:lnTo>
                  <a:pt x="108571" y="13990"/>
                </a:lnTo>
                <a:cubicBezTo>
                  <a:pt x="65418" y="32118"/>
                  <a:pt x="65418" y="32118"/>
                  <a:pt x="65418" y="32118"/>
                </a:cubicBezTo>
                <a:cubicBezTo>
                  <a:pt x="65418" y="106009"/>
                  <a:pt x="65418" y="106009"/>
                  <a:pt x="65418" y="106009"/>
                </a:cubicBezTo>
                <a:cubicBezTo>
                  <a:pt x="108571" y="87881"/>
                  <a:pt x="108571" y="87881"/>
                  <a:pt x="108571" y="87881"/>
                </a:cubicBezTo>
                <a:lnTo>
                  <a:pt x="108571" y="13990"/>
                </a:lnTo>
                <a:close/>
                <a:moveTo>
                  <a:pt x="73891" y="40591"/>
                </a:moveTo>
                <a:lnTo>
                  <a:pt x="73891" y="40591"/>
                </a:lnTo>
                <a:cubicBezTo>
                  <a:pt x="94581" y="30738"/>
                  <a:pt x="94581" y="30738"/>
                  <a:pt x="94581" y="30738"/>
                </a:cubicBezTo>
                <a:cubicBezTo>
                  <a:pt x="96157" y="30738"/>
                  <a:pt x="96157" y="30738"/>
                  <a:pt x="97536" y="30738"/>
                </a:cubicBezTo>
                <a:cubicBezTo>
                  <a:pt x="100295" y="30738"/>
                  <a:pt x="103054" y="32118"/>
                  <a:pt x="103054" y="36256"/>
                </a:cubicBezTo>
                <a:cubicBezTo>
                  <a:pt x="103054" y="37635"/>
                  <a:pt x="101674" y="40591"/>
                  <a:pt x="98916" y="40591"/>
                </a:cubicBezTo>
                <a:cubicBezTo>
                  <a:pt x="79408" y="50246"/>
                  <a:pt x="79408" y="50246"/>
                  <a:pt x="79408" y="50246"/>
                </a:cubicBezTo>
                <a:cubicBezTo>
                  <a:pt x="78029" y="50246"/>
                  <a:pt x="78029" y="50246"/>
                  <a:pt x="76650" y="50246"/>
                </a:cubicBezTo>
                <a:cubicBezTo>
                  <a:pt x="73891" y="50246"/>
                  <a:pt x="70935" y="48866"/>
                  <a:pt x="70935" y="44729"/>
                </a:cubicBezTo>
                <a:cubicBezTo>
                  <a:pt x="70935" y="43349"/>
                  <a:pt x="72315" y="40591"/>
                  <a:pt x="73891" y="40591"/>
                </a:cubicBezTo>
                <a:close/>
                <a:moveTo>
                  <a:pt x="73891" y="59901"/>
                </a:moveTo>
                <a:lnTo>
                  <a:pt x="73891" y="59901"/>
                </a:lnTo>
                <a:cubicBezTo>
                  <a:pt x="94581" y="51625"/>
                  <a:pt x="94581" y="51625"/>
                  <a:pt x="94581" y="51625"/>
                </a:cubicBezTo>
                <a:cubicBezTo>
                  <a:pt x="96157" y="50246"/>
                  <a:pt x="96157" y="50246"/>
                  <a:pt x="97536" y="50246"/>
                </a:cubicBezTo>
                <a:cubicBezTo>
                  <a:pt x="100295" y="50246"/>
                  <a:pt x="103054" y="53004"/>
                  <a:pt x="103054" y="55763"/>
                </a:cubicBezTo>
                <a:cubicBezTo>
                  <a:pt x="103054" y="58522"/>
                  <a:pt x="101674" y="59901"/>
                  <a:pt x="98916" y="61280"/>
                </a:cubicBezTo>
                <a:cubicBezTo>
                  <a:pt x="79408" y="71133"/>
                  <a:pt x="79408" y="71133"/>
                  <a:pt x="79408" y="71133"/>
                </a:cubicBezTo>
                <a:cubicBezTo>
                  <a:pt x="78029" y="71133"/>
                  <a:pt x="78029" y="71133"/>
                  <a:pt x="76650" y="71133"/>
                </a:cubicBezTo>
                <a:cubicBezTo>
                  <a:pt x="73891" y="71133"/>
                  <a:pt x="70935" y="68374"/>
                  <a:pt x="70935" y="65615"/>
                </a:cubicBezTo>
                <a:cubicBezTo>
                  <a:pt x="70935" y="62857"/>
                  <a:pt x="72315" y="61280"/>
                  <a:pt x="73891" y="59901"/>
                </a:cubicBezTo>
                <a:close/>
                <a:moveTo>
                  <a:pt x="73891" y="80788"/>
                </a:moveTo>
                <a:lnTo>
                  <a:pt x="73891" y="80788"/>
                </a:lnTo>
                <a:cubicBezTo>
                  <a:pt x="94581" y="71133"/>
                  <a:pt x="94581" y="71133"/>
                  <a:pt x="94581" y="71133"/>
                </a:cubicBezTo>
                <a:cubicBezTo>
                  <a:pt x="96157" y="71133"/>
                  <a:pt x="96157" y="71133"/>
                  <a:pt x="97536" y="71133"/>
                </a:cubicBezTo>
                <a:cubicBezTo>
                  <a:pt x="100295" y="71133"/>
                  <a:pt x="103054" y="73891"/>
                  <a:pt x="103054" y="76650"/>
                </a:cubicBezTo>
                <a:cubicBezTo>
                  <a:pt x="103054" y="79408"/>
                  <a:pt x="101674" y="80788"/>
                  <a:pt x="98916" y="82167"/>
                </a:cubicBezTo>
                <a:cubicBezTo>
                  <a:pt x="79408" y="90640"/>
                  <a:pt x="79408" y="90640"/>
                  <a:pt x="79408" y="90640"/>
                </a:cubicBezTo>
                <a:cubicBezTo>
                  <a:pt x="78029" y="92019"/>
                  <a:pt x="78029" y="92019"/>
                  <a:pt x="76650" y="92019"/>
                </a:cubicBezTo>
                <a:cubicBezTo>
                  <a:pt x="73891" y="92019"/>
                  <a:pt x="70935" y="89261"/>
                  <a:pt x="70935" y="86502"/>
                </a:cubicBezTo>
                <a:cubicBezTo>
                  <a:pt x="70935" y="83743"/>
                  <a:pt x="72315" y="82167"/>
                  <a:pt x="73891" y="80788"/>
                </a:cubicBezTo>
                <a:close/>
                <a:moveTo>
                  <a:pt x="22266" y="30738"/>
                </a:moveTo>
                <a:lnTo>
                  <a:pt x="22266" y="30738"/>
                </a:lnTo>
                <a:cubicBezTo>
                  <a:pt x="23645" y="30738"/>
                  <a:pt x="23645" y="30738"/>
                  <a:pt x="25024" y="30738"/>
                </a:cubicBezTo>
                <a:cubicBezTo>
                  <a:pt x="45911" y="40591"/>
                  <a:pt x="45911" y="40591"/>
                  <a:pt x="45911" y="40591"/>
                </a:cubicBezTo>
                <a:cubicBezTo>
                  <a:pt x="47290" y="40591"/>
                  <a:pt x="48669" y="43349"/>
                  <a:pt x="48669" y="44729"/>
                </a:cubicBezTo>
                <a:cubicBezTo>
                  <a:pt x="48669" y="48866"/>
                  <a:pt x="45911" y="50246"/>
                  <a:pt x="43152" y="50246"/>
                </a:cubicBezTo>
                <a:cubicBezTo>
                  <a:pt x="41773" y="50246"/>
                  <a:pt x="41773" y="50246"/>
                  <a:pt x="40394" y="50246"/>
                </a:cubicBezTo>
                <a:cubicBezTo>
                  <a:pt x="20886" y="40591"/>
                  <a:pt x="20886" y="40591"/>
                  <a:pt x="20886" y="40591"/>
                </a:cubicBezTo>
                <a:cubicBezTo>
                  <a:pt x="18128" y="40591"/>
                  <a:pt x="16748" y="37635"/>
                  <a:pt x="16748" y="36256"/>
                </a:cubicBezTo>
                <a:cubicBezTo>
                  <a:pt x="16748" y="32118"/>
                  <a:pt x="19507" y="30738"/>
                  <a:pt x="22266" y="30738"/>
                </a:cubicBezTo>
                <a:close/>
                <a:moveTo>
                  <a:pt x="22266" y="50246"/>
                </a:moveTo>
                <a:lnTo>
                  <a:pt x="22266" y="50246"/>
                </a:lnTo>
                <a:cubicBezTo>
                  <a:pt x="23645" y="50246"/>
                  <a:pt x="23645" y="50246"/>
                  <a:pt x="25024" y="51625"/>
                </a:cubicBezTo>
                <a:cubicBezTo>
                  <a:pt x="45911" y="59901"/>
                  <a:pt x="45911" y="59901"/>
                  <a:pt x="45911" y="59901"/>
                </a:cubicBezTo>
                <a:cubicBezTo>
                  <a:pt x="47290" y="61280"/>
                  <a:pt x="48669" y="62857"/>
                  <a:pt x="48669" y="65615"/>
                </a:cubicBezTo>
                <a:cubicBezTo>
                  <a:pt x="48669" y="68374"/>
                  <a:pt x="45911" y="71133"/>
                  <a:pt x="43152" y="71133"/>
                </a:cubicBezTo>
                <a:cubicBezTo>
                  <a:pt x="41773" y="71133"/>
                  <a:pt x="41773" y="71133"/>
                  <a:pt x="40394" y="71133"/>
                </a:cubicBezTo>
                <a:cubicBezTo>
                  <a:pt x="20886" y="61280"/>
                  <a:pt x="20886" y="61280"/>
                  <a:pt x="20886" y="61280"/>
                </a:cubicBezTo>
                <a:cubicBezTo>
                  <a:pt x="18128" y="59901"/>
                  <a:pt x="16748" y="58522"/>
                  <a:pt x="16748" y="55763"/>
                </a:cubicBezTo>
                <a:cubicBezTo>
                  <a:pt x="16748" y="53004"/>
                  <a:pt x="19507" y="50246"/>
                  <a:pt x="22266" y="50246"/>
                </a:cubicBezTo>
                <a:close/>
                <a:moveTo>
                  <a:pt x="22266" y="71133"/>
                </a:moveTo>
                <a:lnTo>
                  <a:pt x="22266" y="71133"/>
                </a:lnTo>
                <a:cubicBezTo>
                  <a:pt x="23645" y="71133"/>
                  <a:pt x="23645" y="71133"/>
                  <a:pt x="25024" y="71133"/>
                </a:cubicBezTo>
                <a:cubicBezTo>
                  <a:pt x="45911" y="80788"/>
                  <a:pt x="45911" y="80788"/>
                  <a:pt x="45911" y="80788"/>
                </a:cubicBezTo>
                <a:cubicBezTo>
                  <a:pt x="47290" y="82167"/>
                  <a:pt x="48669" y="83743"/>
                  <a:pt x="48669" y="86502"/>
                </a:cubicBezTo>
                <a:cubicBezTo>
                  <a:pt x="48669" y="89261"/>
                  <a:pt x="45911" y="92019"/>
                  <a:pt x="43152" y="92019"/>
                </a:cubicBezTo>
                <a:cubicBezTo>
                  <a:pt x="41773" y="92019"/>
                  <a:pt x="41773" y="92019"/>
                  <a:pt x="40394" y="90640"/>
                </a:cubicBezTo>
                <a:cubicBezTo>
                  <a:pt x="20886" y="82167"/>
                  <a:pt x="20886" y="82167"/>
                  <a:pt x="20886" y="82167"/>
                </a:cubicBezTo>
                <a:cubicBezTo>
                  <a:pt x="18128" y="80788"/>
                  <a:pt x="16748" y="79408"/>
                  <a:pt x="16748" y="76650"/>
                </a:cubicBezTo>
                <a:cubicBezTo>
                  <a:pt x="16748" y="73891"/>
                  <a:pt x="19507" y="71133"/>
                  <a:pt x="22266" y="711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Shape 5147">
            <a:extLst>
              <a:ext uri="{FF2B5EF4-FFF2-40B4-BE49-F238E27FC236}">
                <a16:creationId xmlns:a16="http://schemas.microsoft.com/office/drawing/2014/main" id="{A373EDC3-B092-C945-8385-256004041E93}"/>
              </a:ext>
            </a:extLst>
          </p:cNvPr>
          <p:cNvSpPr/>
          <p:nvPr/>
        </p:nvSpPr>
        <p:spPr>
          <a:xfrm>
            <a:off x="9237956" y="2381251"/>
            <a:ext cx="594000" cy="59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315" y="77905"/>
                </a:moveTo>
                <a:lnTo>
                  <a:pt x="19315" y="77905"/>
                </a:lnTo>
                <a:cubicBezTo>
                  <a:pt x="23420" y="92041"/>
                  <a:pt x="25593" y="97696"/>
                  <a:pt x="38390" y="103036"/>
                </a:cubicBezTo>
                <a:cubicBezTo>
                  <a:pt x="49014" y="111518"/>
                  <a:pt x="55533" y="119685"/>
                  <a:pt x="59879" y="119685"/>
                </a:cubicBezTo>
                <a:cubicBezTo>
                  <a:pt x="64225" y="119685"/>
                  <a:pt x="70744" y="111518"/>
                  <a:pt x="81368" y="105863"/>
                </a:cubicBezTo>
                <a:cubicBezTo>
                  <a:pt x="94164" y="97696"/>
                  <a:pt x="89818" y="97696"/>
                  <a:pt x="94164" y="81047"/>
                </a:cubicBezTo>
                <a:cubicBezTo>
                  <a:pt x="59879" y="103036"/>
                  <a:pt x="59879" y="103036"/>
                  <a:pt x="59879" y="103036"/>
                </a:cubicBezTo>
                <a:lnTo>
                  <a:pt x="19315" y="77905"/>
                </a:lnTo>
                <a:close/>
                <a:moveTo>
                  <a:pt x="117585" y="38952"/>
                </a:moveTo>
                <a:lnTo>
                  <a:pt x="117585" y="38952"/>
                </a:lnTo>
                <a:cubicBezTo>
                  <a:pt x="66156" y="2827"/>
                  <a:pt x="66156" y="2827"/>
                  <a:pt x="66156" y="2827"/>
                </a:cubicBezTo>
                <a:cubicBezTo>
                  <a:pt x="64225" y="0"/>
                  <a:pt x="57706" y="0"/>
                  <a:pt x="53360" y="2827"/>
                </a:cubicBezTo>
                <a:cubicBezTo>
                  <a:pt x="2173" y="38952"/>
                  <a:pt x="2173" y="38952"/>
                  <a:pt x="2173" y="38952"/>
                </a:cubicBezTo>
                <a:cubicBezTo>
                  <a:pt x="0" y="41780"/>
                  <a:pt x="0" y="44607"/>
                  <a:pt x="2173" y="50261"/>
                </a:cubicBezTo>
                <a:cubicBezTo>
                  <a:pt x="53360" y="86387"/>
                  <a:pt x="53360" y="86387"/>
                  <a:pt x="53360" y="86387"/>
                </a:cubicBezTo>
                <a:cubicBezTo>
                  <a:pt x="57706" y="89214"/>
                  <a:pt x="64225" y="89214"/>
                  <a:pt x="66156" y="86387"/>
                </a:cubicBezTo>
                <a:cubicBezTo>
                  <a:pt x="98511" y="61256"/>
                  <a:pt x="98511" y="61256"/>
                  <a:pt x="98511" y="61256"/>
                </a:cubicBezTo>
                <a:cubicBezTo>
                  <a:pt x="64225" y="50261"/>
                  <a:pt x="64225" y="50261"/>
                  <a:pt x="64225" y="50261"/>
                </a:cubicBezTo>
                <a:cubicBezTo>
                  <a:pt x="62052" y="50261"/>
                  <a:pt x="62052" y="52774"/>
                  <a:pt x="59879" y="52774"/>
                </a:cubicBezTo>
                <a:cubicBezTo>
                  <a:pt x="53360" y="52774"/>
                  <a:pt x="49014" y="47434"/>
                  <a:pt x="49014" y="41780"/>
                </a:cubicBezTo>
                <a:cubicBezTo>
                  <a:pt x="49014" y="38952"/>
                  <a:pt x="53360" y="33612"/>
                  <a:pt x="59879" y="33612"/>
                </a:cubicBezTo>
                <a:cubicBezTo>
                  <a:pt x="64225" y="33612"/>
                  <a:pt x="68571" y="36125"/>
                  <a:pt x="70744" y="38952"/>
                </a:cubicBezTo>
                <a:cubicBezTo>
                  <a:pt x="106961" y="55602"/>
                  <a:pt x="106961" y="55602"/>
                  <a:pt x="106961" y="55602"/>
                </a:cubicBezTo>
                <a:cubicBezTo>
                  <a:pt x="117585" y="50261"/>
                  <a:pt x="117585" y="50261"/>
                  <a:pt x="117585" y="50261"/>
                </a:cubicBezTo>
                <a:cubicBezTo>
                  <a:pt x="119758" y="44607"/>
                  <a:pt x="119758" y="41780"/>
                  <a:pt x="117585" y="38952"/>
                </a:cubicBezTo>
                <a:close/>
                <a:moveTo>
                  <a:pt x="102615" y="108691"/>
                </a:moveTo>
                <a:lnTo>
                  <a:pt x="102615" y="108691"/>
                </a:lnTo>
                <a:cubicBezTo>
                  <a:pt x="100442" y="111518"/>
                  <a:pt x="109134" y="114345"/>
                  <a:pt x="111307" y="105863"/>
                </a:cubicBezTo>
                <a:cubicBezTo>
                  <a:pt x="113239" y="66910"/>
                  <a:pt x="106961" y="55602"/>
                  <a:pt x="106961" y="55602"/>
                </a:cubicBezTo>
                <a:cubicBezTo>
                  <a:pt x="98511" y="61256"/>
                  <a:pt x="98511" y="61256"/>
                  <a:pt x="98511" y="61256"/>
                </a:cubicBezTo>
                <a:cubicBezTo>
                  <a:pt x="98511" y="61256"/>
                  <a:pt x="106961" y="69738"/>
                  <a:pt x="102615" y="1086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Shape 5180">
            <a:extLst>
              <a:ext uri="{FF2B5EF4-FFF2-40B4-BE49-F238E27FC236}">
                <a16:creationId xmlns:a16="http://schemas.microsoft.com/office/drawing/2014/main" id="{E3CDEA78-5962-7B47-8296-CC9FC5F71B9A}"/>
              </a:ext>
            </a:extLst>
          </p:cNvPr>
          <p:cNvSpPr/>
          <p:nvPr/>
        </p:nvSpPr>
        <p:spPr>
          <a:xfrm flipV="1">
            <a:off x="7427644" y="4363439"/>
            <a:ext cx="594000" cy="59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939" y="90511"/>
                </a:moveTo>
                <a:lnTo>
                  <a:pt x="29939" y="90511"/>
                </a:lnTo>
                <a:cubicBezTo>
                  <a:pt x="29939" y="39726"/>
                  <a:pt x="29939" y="39726"/>
                  <a:pt x="29939" y="39726"/>
                </a:cubicBezTo>
                <a:cubicBezTo>
                  <a:pt x="42736" y="39726"/>
                  <a:pt x="42736" y="39726"/>
                  <a:pt x="42736" y="39726"/>
                </a:cubicBezTo>
                <a:cubicBezTo>
                  <a:pt x="21247" y="0"/>
                  <a:pt x="21247" y="0"/>
                  <a:pt x="21247" y="0"/>
                </a:cubicBezTo>
                <a:cubicBezTo>
                  <a:pt x="0" y="39726"/>
                  <a:pt x="0" y="39726"/>
                  <a:pt x="0" y="39726"/>
                </a:cubicBezTo>
                <a:cubicBezTo>
                  <a:pt x="12796" y="39726"/>
                  <a:pt x="12796" y="39726"/>
                  <a:pt x="12796" y="39726"/>
                </a:cubicBezTo>
                <a:cubicBezTo>
                  <a:pt x="12796" y="101569"/>
                  <a:pt x="12796" y="101569"/>
                  <a:pt x="12796" y="101569"/>
                </a:cubicBezTo>
                <a:cubicBezTo>
                  <a:pt x="12796" y="112218"/>
                  <a:pt x="17142" y="119590"/>
                  <a:pt x="23420" y="119590"/>
                </a:cubicBezTo>
                <a:cubicBezTo>
                  <a:pt x="77022" y="119590"/>
                  <a:pt x="77022" y="119590"/>
                  <a:pt x="77022" y="119590"/>
                </a:cubicBezTo>
                <a:cubicBezTo>
                  <a:pt x="61810" y="90511"/>
                  <a:pt x="61810" y="90511"/>
                  <a:pt x="61810" y="90511"/>
                </a:cubicBezTo>
                <a:lnTo>
                  <a:pt x="29939" y="90511"/>
                </a:lnTo>
                <a:close/>
                <a:moveTo>
                  <a:pt x="106961" y="79863"/>
                </a:moveTo>
                <a:lnTo>
                  <a:pt x="106961" y="79863"/>
                </a:lnTo>
                <a:cubicBezTo>
                  <a:pt x="106961" y="18020"/>
                  <a:pt x="106961" y="18020"/>
                  <a:pt x="106961" y="18020"/>
                </a:cubicBezTo>
                <a:cubicBezTo>
                  <a:pt x="106961" y="6962"/>
                  <a:pt x="102615" y="0"/>
                  <a:pt x="96338" y="0"/>
                </a:cubicBezTo>
                <a:cubicBezTo>
                  <a:pt x="42736" y="0"/>
                  <a:pt x="42736" y="0"/>
                  <a:pt x="42736" y="0"/>
                </a:cubicBezTo>
                <a:cubicBezTo>
                  <a:pt x="57706" y="24982"/>
                  <a:pt x="57706" y="24982"/>
                  <a:pt x="57706" y="24982"/>
                </a:cubicBezTo>
                <a:cubicBezTo>
                  <a:pt x="89818" y="24982"/>
                  <a:pt x="89818" y="24982"/>
                  <a:pt x="89818" y="24982"/>
                </a:cubicBezTo>
                <a:cubicBezTo>
                  <a:pt x="89818" y="79863"/>
                  <a:pt x="89818" y="79863"/>
                  <a:pt x="89818" y="79863"/>
                </a:cubicBezTo>
                <a:cubicBezTo>
                  <a:pt x="77022" y="79863"/>
                  <a:pt x="77022" y="79863"/>
                  <a:pt x="77022" y="79863"/>
                </a:cubicBezTo>
                <a:cubicBezTo>
                  <a:pt x="98269" y="119590"/>
                  <a:pt x="98269" y="119590"/>
                  <a:pt x="98269" y="119590"/>
                </a:cubicBezTo>
                <a:cubicBezTo>
                  <a:pt x="119758" y="79863"/>
                  <a:pt x="119758" y="79863"/>
                  <a:pt x="119758" y="79863"/>
                </a:cubicBezTo>
                <a:lnTo>
                  <a:pt x="106961" y="798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ABBFDBB-42A7-2441-A404-E4501A853C6C}"/>
              </a:ext>
            </a:extLst>
          </p:cNvPr>
          <p:cNvGrpSpPr/>
          <p:nvPr/>
        </p:nvGrpSpPr>
        <p:grpSpPr>
          <a:xfrm>
            <a:off x="483076" y="146749"/>
            <a:ext cx="11225848" cy="288829"/>
            <a:chOff x="483076" y="146749"/>
            <a:chExt cx="11225848" cy="288829"/>
          </a:xfrm>
        </p:grpSpPr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7610109F-63F2-5049-8AA6-E22A5CBBBD39}"/>
                </a:ext>
              </a:extLst>
            </p:cNvPr>
            <p:cNvGrpSpPr/>
            <p:nvPr/>
          </p:nvGrpSpPr>
          <p:grpSpPr>
            <a:xfrm>
              <a:off x="483076" y="156768"/>
              <a:ext cx="11112576" cy="248610"/>
              <a:chOff x="-8006305" y="6364453"/>
              <a:chExt cx="11112576" cy="248610"/>
            </a:xfrm>
          </p:grpSpPr>
          <p:cxnSp>
            <p:nvCxnSpPr>
              <p:cNvPr id="31" name="Straight Connector 7">
                <a:extLst>
                  <a:ext uri="{FF2B5EF4-FFF2-40B4-BE49-F238E27FC236}">
                    <a16:creationId xmlns:a16="http://schemas.microsoft.com/office/drawing/2014/main" id="{0DFA4377-0016-3244-AE1B-1CF34160A30E}"/>
                  </a:ext>
                </a:extLst>
              </p:cNvPr>
              <p:cNvCxnSpPr/>
              <p:nvPr/>
            </p:nvCxnSpPr>
            <p:spPr>
              <a:xfrm>
                <a:off x="1411942" y="6364454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9">
                <a:extLst>
                  <a:ext uri="{FF2B5EF4-FFF2-40B4-BE49-F238E27FC236}">
                    <a16:creationId xmlns:a16="http://schemas.microsoft.com/office/drawing/2014/main" id="{57D2F483-6A68-8E47-8A75-2D421EFA1AB7}"/>
                  </a:ext>
                </a:extLst>
              </p:cNvPr>
              <p:cNvCxnSpPr/>
              <p:nvPr/>
            </p:nvCxnSpPr>
            <p:spPr>
              <a:xfrm>
                <a:off x="2223248" y="6364453"/>
                <a:ext cx="0" cy="246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4B34B06A-AF65-7D4A-94AC-41E6642EC212}"/>
                  </a:ext>
                </a:extLst>
              </p:cNvPr>
              <p:cNvSpPr/>
              <p:nvPr/>
            </p:nvSpPr>
            <p:spPr>
              <a:xfrm>
                <a:off x="2296366" y="6364453"/>
                <a:ext cx="80990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 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11">
                <a:extLst>
                  <a:ext uri="{FF2B5EF4-FFF2-40B4-BE49-F238E27FC236}">
                    <a16:creationId xmlns:a16="http://schemas.microsoft.com/office/drawing/2014/main" id="{D548A4ED-F599-9841-BCCB-9C456734844C}"/>
                  </a:ext>
                </a:extLst>
              </p:cNvPr>
              <p:cNvSpPr/>
              <p:nvPr/>
            </p:nvSpPr>
            <p:spPr>
              <a:xfrm>
                <a:off x="-8006305" y="6366842"/>
                <a:ext cx="180759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Максим Богомолов</a:t>
                </a:r>
                <a:endPara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0" name="Рисунок 2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B57299AF-2FB5-E84C-8129-1ED4053BC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20" y="146749"/>
              <a:ext cx="1479004" cy="288829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B5BFC37-C6A6-824A-8A20-9FDFF459D355}"/>
              </a:ext>
            </a:extLst>
          </p:cNvPr>
          <p:cNvGrpSpPr/>
          <p:nvPr/>
        </p:nvGrpSpPr>
        <p:grpSpPr>
          <a:xfrm>
            <a:off x="4697372" y="2463685"/>
            <a:ext cx="2165423" cy="1764352"/>
            <a:chOff x="5510979" y="2479099"/>
            <a:chExt cx="2165423" cy="1764352"/>
          </a:xfrm>
        </p:grpSpPr>
        <p:sp>
          <p:nvSpPr>
            <p:cNvPr id="38" name="Shape 4857">
              <a:extLst>
                <a:ext uri="{FF2B5EF4-FFF2-40B4-BE49-F238E27FC236}">
                  <a16:creationId xmlns:a16="http://schemas.microsoft.com/office/drawing/2014/main" id="{5D5CFEBF-641F-E74C-AB06-B30786E2AFB2}"/>
                </a:ext>
              </a:extLst>
            </p:cNvPr>
            <p:cNvSpPr/>
            <p:nvPr/>
          </p:nvSpPr>
          <p:spPr>
            <a:xfrm>
              <a:off x="6296690" y="2479099"/>
              <a:ext cx="594000" cy="59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810" y="100066"/>
                  </a:moveTo>
                  <a:lnTo>
                    <a:pt x="116810" y="100066"/>
                  </a:lnTo>
                  <a:cubicBezTo>
                    <a:pt x="118405" y="102857"/>
                    <a:pt x="119800" y="105647"/>
                    <a:pt x="119800" y="108438"/>
                  </a:cubicBezTo>
                  <a:cubicBezTo>
                    <a:pt x="119800" y="114219"/>
                    <a:pt x="115415" y="119800"/>
                    <a:pt x="108438" y="119800"/>
                  </a:cubicBezTo>
                  <a:cubicBezTo>
                    <a:pt x="105647" y="119800"/>
                    <a:pt x="102857" y="118405"/>
                    <a:pt x="101461" y="117009"/>
                  </a:cubicBezTo>
                  <a:cubicBezTo>
                    <a:pt x="67574" y="83122"/>
                    <a:pt x="67574" y="83122"/>
                    <a:pt x="67574" y="83122"/>
                  </a:cubicBezTo>
                  <a:cubicBezTo>
                    <a:pt x="60598" y="87308"/>
                    <a:pt x="53621" y="90299"/>
                    <a:pt x="45049" y="90299"/>
                  </a:cubicBezTo>
                  <a:cubicBezTo>
                    <a:pt x="19734" y="90299"/>
                    <a:pt x="0" y="69169"/>
                    <a:pt x="0" y="45049"/>
                  </a:cubicBezTo>
                  <a:cubicBezTo>
                    <a:pt x="0" y="19734"/>
                    <a:pt x="19734" y="0"/>
                    <a:pt x="45049" y="0"/>
                  </a:cubicBezTo>
                  <a:cubicBezTo>
                    <a:pt x="70365" y="0"/>
                    <a:pt x="90099" y="19734"/>
                    <a:pt x="90099" y="45049"/>
                  </a:cubicBezTo>
                  <a:cubicBezTo>
                    <a:pt x="90099" y="53621"/>
                    <a:pt x="87308" y="60598"/>
                    <a:pt x="84518" y="67774"/>
                  </a:cubicBezTo>
                  <a:cubicBezTo>
                    <a:pt x="116810" y="100066"/>
                    <a:pt x="116810" y="100066"/>
                    <a:pt x="116810" y="100066"/>
                  </a:cubicBezTo>
                  <a:close/>
                  <a:moveTo>
                    <a:pt x="45049" y="11362"/>
                  </a:moveTo>
                  <a:lnTo>
                    <a:pt x="45049" y="11362"/>
                  </a:lnTo>
                  <a:cubicBezTo>
                    <a:pt x="26710" y="11362"/>
                    <a:pt x="11162" y="25315"/>
                    <a:pt x="11162" y="45049"/>
                  </a:cubicBezTo>
                  <a:cubicBezTo>
                    <a:pt x="11162" y="63388"/>
                    <a:pt x="26710" y="78936"/>
                    <a:pt x="45049" y="78936"/>
                  </a:cubicBezTo>
                  <a:cubicBezTo>
                    <a:pt x="63388" y="78936"/>
                    <a:pt x="78936" y="63388"/>
                    <a:pt x="78936" y="45049"/>
                  </a:cubicBezTo>
                  <a:cubicBezTo>
                    <a:pt x="78936" y="25315"/>
                    <a:pt x="63388" y="11362"/>
                    <a:pt x="45049" y="113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6E6774-9E61-614B-AD7D-D4BB9116BF60}"/>
                </a:ext>
              </a:extLst>
            </p:cNvPr>
            <p:cNvSpPr txBox="1"/>
            <p:nvPr/>
          </p:nvSpPr>
          <p:spPr>
            <a:xfrm>
              <a:off x="5864971" y="3282252"/>
              <a:ext cx="1457450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ru-RU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bas Neue Cyrillic" panose="0200050600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Мониторинг</a:t>
              </a:r>
              <a:endPara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Cyrillic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44FB654A-D7C0-4E4A-8F83-808372173A93}"/>
                </a:ext>
              </a:extLst>
            </p:cNvPr>
            <p:cNvSpPr txBox="1">
              <a:spLocks/>
            </p:cNvSpPr>
            <p:nvPr/>
          </p:nvSpPr>
          <p:spPr>
            <a:xfrm>
              <a:off x="5510979" y="3594136"/>
              <a:ext cx="2165423" cy="64931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dirty="0">
                  <a:solidFill>
                    <a:schemeClr val="tx1"/>
                  </a:solidFill>
                  <a:latin typeface="Montserrat Light" panose="000004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Отсутствие полной информации в электронном доступе</a:t>
              </a:r>
              <a:endParaRPr lang="en-US" sz="1000" dirty="0">
                <a:solidFill>
                  <a:schemeClr val="tx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8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AF8A65-270F-1443-94FC-EDB7C11F1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1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элементы фирменного стиля и оформления ПФВ" id="{AFCF4582-34D8-9B49-9627-DA0D3B26DF62}" vid="{A3DBB9B6-7A78-D449-99D0-A7895D3D7A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3132</TotalTime>
  <Words>235</Words>
  <Application>Microsoft Macintosh PowerPoint</Application>
  <PresentationFormat>Широкоэкранный</PresentationFormat>
  <Paragraphs>50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Bebas Neue Cyrillic</vt:lpstr>
      <vt:lpstr>Calibri</vt:lpstr>
      <vt:lpstr>Calibri Light</vt:lpstr>
      <vt:lpstr>Lato</vt:lpstr>
      <vt:lpstr>Montserrat Light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Sergey Baryshev</cp:lastModifiedBy>
  <cp:revision>77</cp:revision>
  <dcterms:created xsi:type="dcterms:W3CDTF">2019-10-12T13:48:57Z</dcterms:created>
  <dcterms:modified xsi:type="dcterms:W3CDTF">2021-05-27T21:26:21Z</dcterms:modified>
</cp:coreProperties>
</file>